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93" r:id="rId7"/>
    <p:sldId id="290" r:id="rId8"/>
    <p:sldId id="262" r:id="rId9"/>
    <p:sldId id="259" r:id="rId10"/>
    <p:sldId id="268" r:id="rId11"/>
    <p:sldId id="263" r:id="rId12"/>
    <p:sldId id="264" r:id="rId13"/>
    <p:sldId id="291" r:id="rId14"/>
    <p:sldId id="265" r:id="rId15"/>
    <p:sldId id="292" r:id="rId16"/>
    <p:sldId id="266" r:id="rId17"/>
    <p:sldId id="267" r:id="rId18"/>
    <p:sldId id="272" r:id="rId19"/>
    <p:sldId id="286" r:id="rId20"/>
    <p:sldId id="288" r:id="rId21"/>
    <p:sldId id="289" r:id="rId22"/>
    <p:sldId id="270" r:id="rId23"/>
    <p:sldId id="271" r:id="rId24"/>
    <p:sldId id="273" r:id="rId25"/>
    <p:sldId id="274" r:id="rId26"/>
    <p:sldId id="287" r:id="rId27"/>
    <p:sldId id="275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0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66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6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694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15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101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180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42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70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4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743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9311B-6FF4-4691-925C-AD022A0819DA}" type="datetimeFigureOut">
              <a:rPr lang="ko-KR" altLang="en-US" smtClean="0"/>
              <a:t>2016-09-19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65BCE-B3F4-478C-AFCC-01C7D67BEB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536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g.html#granite" TargetMode="External"/><Relationship Id="rId7" Type="http://schemas.openxmlformats.org/officeDocument/2006/relationships/hyperlink" Target="http://www.physicalgeography.net/physgeoglos/e.html#extrusive_igneous_roc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ysicalgeography.net/physgeoglos/s.html#sedimentary_rock" TargetMode="External"/><Relationship Id="rId5" Type="http://schemas.openxmlformats.org/officeDocument/2006/relationships/hyperlink" Target="http://www.physicalgeography.net/physgeoglos/s.html#schist" TargetMode="External"/><Relationship Id="rId4" Type="http://schemas.openxmlformats.org/officeDocument/2006/relationships/hyperlink" Target="http://www.physicalgeography.net/physgeoglos/g.html#gneis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w.html#weathering" TargetMode="External"/><Relationship Id="rId2" Type="http://schemas.openxmlformats.org/officeDocument/2006/relationships/hyperlink" Target="http://www.physicalgeography.net/physgeoglos/o.html#orogenesi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://www.physicalgeography.net/physgeoglos/e.html#erosio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algeography.net/physgeoglos/i.html#isostatic_rebound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physicalgeography.net/physgeoglos/i.html#isostatic_rebound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 latinLnBrk="0"/>
            <a:r>
              <a:rPr lang="en-US" altLang="ko-KR" sz="5400" b="1" dirty="0" smtClean="0"/>
              <a:t>2016</a:t>
            </a:r>
            <a:r>
              <a:rPr lang="ko-KR" altLang="en-US" sz="5400" b="1" dirty="0" smtClean="0"/>
              <a:t>년 </a:t>
            </a:r>
            <a:r>
              <a:rPr lang="en-US" altLang="ko-KR" sz="5400" b="1" dirty="0"/>
              <a:t>KESO </a:t>
            </a:r>
            <a:r>
              <a:rPr lang="ko-KR" altLang="en-US" sz="5400" b="1" dirty="0" smtClean="0"/>
              <a:t>심화과정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지권</a:t>
            </a:r>
            <a:r>
              <a:rPr lang="en-US" altLang="ko-KR" sz="4000" b="1" dirty="0" smtClean="0"/>
              <a:t>I - Cyber </a:t>
            </a:r>
            <a:r>
              <a:rPr lang="ko-KR" altLang="en-US" sz="4000" b="1" dirty="0" smtClean="0"/>
              <a:t>강의</a:t>
            </a:r>
            <a:r>
              <a:rPr lang="en-US" altLang="ko-KR" sz="4000" b="1" dirty="0" smtClean="0"/>
              <a:t>)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49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626"/>
            <a:ext cx="8352928" cy="626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7044258" cy="630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2719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smtClean="0"/>
              <a:t>지구의 각 층의 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화학조성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96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/>
          <a:stretch/>
        </p:blipFill>
        <p:spPr>
          <a:xfrm>
            <a:off x="179512" y="511966"/>
            <a:ext cx="5700411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9923" y="1052736"/>
            <a:ext cx="29405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지각</a:t>
            </a:r>
            <a:r>
              <a:rPr lang="en-US" altLang="ko-KR" sz="2400" b="1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지구의 표피이고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가장 얇고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견고한 층이다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밀도는 </a:t>
            </a:r>
            <a:r>
              <a:rPr lang="en-US" altLang="ko-KR" dirty="0" smtClean="0"/>
              <a:t>2.7-3.3 g/cm</a:t>
            </a:r>
            <a:r>
              <a:rPr lang="en-US" altLang="ko-KR" baseline="30000" dirty="0" smtClean="0"/>
              <a:t>3</a:t>
            </a:r>
          </a:p>
          <a:p>
            <a:endParaRPr lang="en-US" altLang="ko-KR" dirty="0"/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대륙지각과 해양지각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109834"/>
            <a:ext cx="32403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대륙지각</a:t>
            </a:r>
            <a:r>
              <a:rPr lang="en-US" altLang="ko-KR" sz="2400" b="1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- 0-70 km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지구의 총 질량 중 </a:t>
            </a:r>
            <a:r>
              <a:rPr lang="en-US" altLang="ko-KR" dirty="0" smtClean="0"/>
              <a:t>0.37%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주로 석영과 장석으로 구성된 </a:t>
            </a:r>
            <a:r>
              <a:rPr lang="ko-KR" altLang="en-US" dirty="0" err="1" smtClean="0"/>
              <a:t>결정질</a:t>
            </a:r>
            <a:r>
              <a:rPr lang="ko-KR" altLang="en-US" dirty="0" smtClean="0"/>
              <a:t> 암석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화강암질</a:t>
            </a:r>
            <a:r>
              <a:rPr lang="ko-KR" altLang="en-US" dirty="0" smtClean="0"/>
              <a:t> 암석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3555774" y="4956493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해양지각</a:t>
            </a:r>
            <a:r>
              <a:rPr lang="en-US" altLang="ko-KR" sz="2400" b="1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- 0-10 km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지구의 총 질량 중 </a:t>
            </a:r>
            <a:r>
              <a:rPr lang="en-US" altLang="ko-KR" dirty="0" smtClean="0"/>
              <a:t>0.10%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주로 </a:t>
            </a:r>
            <a:r>
              <a:rPr lang="ko-KR" altLang="en-US" dirty="0" err="1" smtClean="0"/>
              <a:t>현무암질</a:t>
            </a:r>
            <a:r>
              <a:rPr lang="ko-KR" altLang="en-US" dirty="0" smtClean="0"/>
              <a:t> 암석으로 구성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04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96544" cy="42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r="5321"/>
          <a:stretch/>
        </p:blipFill>
        <p:spPr bwMode="auto">
          <a:xfrm>
            <a:off x="4860032" y="188640"/>
            <a:ext cx="4108537" cy="33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312" y="4690714"/>
            <a:ext cx="299659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/>
              <a:t>Compositional layers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지각 </a:t>
            </a:r>
            <a:r>
              <a:rPr lang="en-US" altLang="ko-KR" dirty="0" smtClean="0"/>
              <a:t>(Crust, “</a:t>
            </a:r>
            <a:r>
              <a:rPr lang="en-US" altLang="ko-KR" dirty="0" err="1" smtClean="0"/>
              <a:t>Sial</a:t>
            </a:r>
            <a:r>
              <a:rPr lang="en-US" altLang="ko-KR" dirty="0" smtClean="0"/>
              <a:t>”)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맨틀</a:t>
            </a:r>
            <a:r>
              <a:rPr lang="en-US" altLang="ko-KR" dirty="0" smtClean="0"/>
              <a:t> (Mantle, “</a:t>
            </a:r>
            <a:r>
              <a:rPr lang="en-US" altLang="ko-KR" dirty="0" err="1" smtClean="0"/>
              <a:t>Sima</a:t>
            </a:r>
            <a:r>
              <a:rPr lang="en-US" altLang="ko-KR" dirty="0" smtClean="0"/>
              <a:t>”)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핵 </a:t>
            </a:r>
            <a:r>
              <a:rPr lang="en-US" altLang="ko-KR" dirty="0" smtClean="0"/>
              <a:t>(Core, </a:t>
            </a:r>
            <a:r>
              <a:rPr lang="en-US" altLang="ko-KR" dirty="0" err="1" smtClean="0"/>
              <a:t>NiFe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9373" y="4687976"/>
            <a:ext cx="555735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/>
              <a:t>Mechanical layers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암석권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Lithoshere</a:t>
            </a:r>
            <a:r>
              <a:rPr lang="en-US" altLang="ko-KR" dirty="0" smtClean="0"/>
              <a:t>): Crust + part of upper mantle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연약권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Asthenoshere</a:t>
            </a:r>
            <a:r>
              <a:rPr lang="en-US" altLang="ko-KR" dirty="0" smtClean="0"/>
              <a:t>): upper mantle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중간권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Mesoshere</a:t>
            </a:r>
            <a:r>
              <a:rPr lang="en-US" altLang="ko-KR" dirty="0" smtClean="0"/>
              <a:t>): upper + lower mantle</a:t>
            </a:r>
          </a:p>
          <a:p>
            <a:pPr marL="285750" indent="-285750">
              <a:buFontTx/>
              <a:buChar char="-"/>
            </a:pPr>
            <a:r>
              <a:rPr lang="ko-KR" altLang="en-US" dirty="0" err="1" smtClean="0"/>
              <a:t>외핵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dirty="0" smtClean="0"/>
              <a:t>내</a:t>
            </a:r>
            <a:r>
              <a:rPr lang="ko-KR" altLang="en-US" dirty="0"/>
              <a:t>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09925"/>
            <a:ext cx="25336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1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2"/>
            <a:ext cx="6624735" cy="3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0" y="4138761"/>
            <a:ext cx="68008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0217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4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1" y="950899"/>
            <a:ext cx="6480720" cy="54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223729" y="332656"/>
            <a:ext cx="6249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/>
              <a:t>How Thick is the Earth’s Crust?</a:t>
            </a:r>
            <a:endParaRPr lang="en-US" altLang="ko-KR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24328" y="588656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단위 </a:t>
            </a:r>
            <a:r>
              <a:rPr lang="en-US" altLang="ko-KR" dirty="0" smtClean="0"/>
              <a:t>km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41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8" y="162880"/>
            <a:ext cx="6799178" cy="444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74034" y="462700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Earth’s crust : </a:t>
            </a:r>
            <a:r>
              <a:rPr lang="ko-KR" altLang="en-US" dirty="0" smtClean="0"/>
              <a:t>화성암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변성암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퇴적암으로 구성</a:t>
            </a:r>
            <a:endParaRPr lang="en-US" altLang="ko-KR" dirty="0" smtClean="0"/>
          </a:p>
          <a:p>
            <a:r>
              <a:rPr lang="ko-KR" altLang="en-US" dirty="0" smtClean="0"/>
              <a:t>지각의 가장 풍부한 암석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화성암</a:t>
            </a:r>
            <a:r>
              <a:rPr lang="en-US" altLang="ko-KR" dirty="0" smtClean="0"/>
              <a:t> formed by the cooling of magma. (such as granite and basalt). </a:t>
            </a:r>
          </a:p>
          <a:p>
            <a:r>
              <a:rPr lang="ko-KR" altLang="en-US" dirty="0" smtClean="0"/>
              <a:t>변성암</a:t>
            </a:r>
            <a:r>
              <a:rPr lang="en-US" altLang="ko-KR" dirty="0" smtClean="0"/>
              <a:t> have undergone drastic changes due to heat and pressure. </a:t>
            </a:r>
          </a:p>
          <a:p>
            <a:r>
              <a:rPr lang="ko-KR" altLang="en-US" dirty="0" smtClean="0"/>
              <a:t>퇴적암 </a:t>
            </a:r>
            <a:r>
              <a:rPr lang="en-US" altLang="ko-KR" dirty="0" smtClean="0"/>
              <a:t>are formed by the accumulation of material at Earth’s surface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사암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셰일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역암</a:t>
            </a:r>
            <a:r>
              <a:rPr lang="ko-KR" altLang="en-US" dirty="0" smtClean="0"/>
              <a:t> 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753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260648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/>
              <a:t>대륙지각 </a:t>
            </a:r>
            <a:r>
              <a:rPr lang="en-US" altLang="ko-KR" sz="3200" b="1" dirty="0" smtClean="0"/>
              <a:t>Continental Crust</a:t>
            </a:r>
          </a:p>
          <a:p>
            <a:endParaRPr lang="en-US" altLang="ko-KR" dirty="0" smtClean="0"/>
          </a:p>
          <a:p>
            <a:r>
              <a:rPr lang="ko-KR" altLang="en-US" sz="2000" dirty="0" smtClean="0"/>
              <a:t>대륙지각은 대부분 </a:t>
            </a:r>
            <a:r>
              <a:rPr lang="ko-KR" altLang="en-US" sz="2000" dirty="0" err="1" smtClean="0"/>
              <a:t>화강암류로</a:t>
            </a:r>
            <a:r>
              <a:rPr lang="ko-KR" altLang="en-US" sz="2000" dirty="0" smtClean="0"/>
              <a:t> 구성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Geologists often refer to the rocks of the continental crust as “</a:t>
            </a:r>
            <a:r>
              <a:rPr lang="en-US" altLang="ko-KR" sz="2000" b="1" i="1" dirty="0" err="1" smtClean="0"/>
              <a:t>sial</a:t>
            </a:r>
            <a:r>
              <a:rPr lang="en-US" altLang="ko-KR" sz="2000" dirty="0" smtClean="0"/>
              <a:t>.” </a:t>
            </a:r>
            <a:r>
              <a:rPr lang="en-US" altLang="ko-KR" sz="2000" b="1" i="1" dirty="0" err="1" smtClean="0"/>
              <a:t>Sial</a:t>
            </a:r>
            <a:r>
              <a:rPr lang="en-US" altLang="ko-KR" sz="2000" dirty="0" smtClean="0"/>
              <a:t> stands for </a:t>
            </a:r>
            <a:r>
              <a:rPr lang="en-US" altLang="ko-KR" sz="2000" b="1" i="1" dirty="0" smtClean="0"/>
              <a:t>silicate and aluminum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대륙지각의 가장 풍부한 성분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대륙지각 </a:t>
            </a:r>
            <a:r>
              <a:rPr lang="en-US" altLang="ko-KR" sz="2000" dirty="0" smtClean="0"/>
              <a:t>can be much thicker than </a:t>
            </a:r>
            <a:r>
              <a:rPr lang="ko-KR" altLang="en-US" sz="2000" dirty="0" smtClean="0"/>
              <a:t>해양지각</a:t>
            </a:r>
            <a:r>
              <a:rPr lang="en-US" altLang="ko-KR" sz="2000" dirty="0" smtClean="0"/>
              <a:t>(as thick as 70 kilometers), but also slightly less dense (about 2.7 g/cm</a:t>
            </a:r>
            <a:r>
              <a:rPr lang="en-US" altLang="ko-KR" sz="2000" baseline="30000" dirty="0" smtClean="0"/>
              <a:t>2</a:t>
            </a:r>
            <a:r>
              <a:rPr lang="en-US" altLang="ko-KR" sz="2000" dirty="0" smtClean="0"/>
              <a:t>).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80928"/>
            <a:ext cx="500154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427099" y="3861048"/>
            <a:ext cx="3279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지구의 모든 대륙은 </a:t>
            </a:r>
            <a:r>
              <a:rPr lang="en-US" altLang="ko-KR" dirty="0"/>
              <a:t>have a core foundation that is made of mixtures of very old </a:t>
            </a:r>
            <a:r>
              <a:rPr lang="en-US" altLang="ko-KR" b="1" dirty="0">
                <a:hlinkClick r:id="rId3"/>
              </a:rPr>
              <a:t>granite</a:t>
            </a:r>
            <a:r>
              <a:rPr lang="en-US" altLang="ko-KR" dirty="0"/>
              <a:t>, </a:t>
            </a:r>
            <a:r>
              <a:rPr lang="en-US" altLang="ko-KR" b="1" dirty="0">
                <a:hlinkClick r:id="rId4"/>
              </a:rPr>
              <a:t>gneiss</a:t>
            </a:r>
            <a:r>
              <a:rPr lang="en-US" altLang="ko-KR" dirty="0"/>
              <a:t>, </a:t>
            </a:r>
            <a:r>
              <a:rPr lang="en-US" altLang="ko-KR" b="1" dirty="0">
                <a:hlinkClick r:id="rId5"/>
              </a:rPr>
              <a:t>schist</a:t>
            </a:r>
            <a:r>
              <a:rPr lang="en-US" altLang="ko-KR" dirty="0"/>
              <a:t>, </a:t>
            </a:r>
            <a:r>
              <a:rPr lang="en-US" altLang="ko-KR" b="1" dirty="0">
                <a:hlinkClick r:id="rId6"/>
              </a:rPr>
              <a:t>sedimentary</a:t>
            </a:r>
            <a:r>
              <a:rPr lang="en-US" altLang="ko-KR" dirty="0"/>
              <a:t>, and </a:t>
            </a:r>
            <a:r>
              <a:rPr lang="en-US" altLang="ko-KR" b="1" dirty="0">
                <a:hlinkClick r:id="rId7"/>
              </a:rPr>
              <a:t>volcanic</a:t>
            </a:r>
            <a:r>
              <a:rPr lang="en-US" altLang="ko-KR" dirty="0"/>
              <a:t> rocks.</a:t>
            </a:r>
          </a:p>
        </p:txBody>
      </p:sp>
    </p:spTree>
    <p:extLst>
      <p:ext uri="{BB962C8B-B14F-4D97-AF65-F5344CB8AC3E}">
        <p14:creationId xmlns:p14="http://schemas.microsoft.com/office/powerpoint/2010/main" val="277353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673214" y="692696"/>
            <a:ext cx="23336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대륙지각은 </a:t>
            </a:r>
            <a:r>
              <a:rPr lang="ko-KR" altLang="en-US" dirty="0" err="1" smtClean="0"/>
              <a:t>판구조</a:t>
            </a:r>
            <a:r>
              <a:rPr lang="ko-KR" altLang="en-US" dirty="0" smtClean="0"/>
              <a:t> 운동에 의해 생성된다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판의 충돌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수렴경계에서 </a:t>
            </a:r>
            <a:r>
              <a:rPr lang="en-US" altLang="ko-KR" dirty="0" smtClean="0"/>
              <a:t>where tectonic plates crash into each other, continental crust is thrust up in the process of orogeny, or mountain-building. </a:t>
            </a:r>
          </a:p>
          <a:p>
            <a:endParaRPr lang="en-US" altLang="ko-KR" dirty="0"/>
          </a:p>
          <a:p>
            <a:r>
              <a:rPr lang="en-US" altLang="ko-KR" dirty="0" smtClean="0"/>
              <a:t>For this reason, </a:t>
            </a:r>
            <a:r>
              <a:rPr lang="ko-KR" altLang="en-US" dirty="0" smtClean="0"/>
              <a:t>대륙지각의 가장 두꺼운 부분은 </a:t>
            </a:r>
            <a:r>
              <a:rPr lang="en-US" altLang="ko-KR" dirty="0" smtClean="0"/>
              <a:t>are at the world’s tallest mountain ranges.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772"/>
            <a:ext cx="6408712" cy="474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81540" y="5385990"/>
            <a:ext cx="6406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 smtClean="0"/>
              <a:t>North </a:t>
            </a:r>
            <a:r>
              <a:rPr lang="en-US" altLang="ko-KR" b="1" i="1" dirty="0"/>
              <a:t>American Cordillera (</a:t>
            </a:r>
            <a:r>
              <a:rPr lang="en-US" altLang="ko-KR" b="1" i="1" dirty="0" smtClean="0"/>
              <a:t>A), Appalachians (B), Caledonian Belt (C), Andes (D), Urals (E), Himalaya (F), Alps (G), and the Tasman Belt (H). 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862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90662"/>
            <a:ext cx="8229600" cy="922114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강의 내용과 순서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3629000"/>
          </a:xfrm>
        </p:spPr>
        <p:txBody>
          <a:bodyPr/>
          <a:lstStyle/>
          <a:p>
            <a:r>
              <a:rPr lang="ko-KR" altLang="en-US" b="1" dirty="0" smtClean="0"/>
              <a:t>지각의 구조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대륙지각과 해양지각의 구조 및 특성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b="1" dirty="0" smtClean="0"/>
              <a:t>지각변동과 조산운동</a:t>
            </a:r>
            <a:endParaRPr lang="en-US" altLang="ko-KR" b="1" dirty="0"/>
          </a:p>
          <a:p>
            <a:pPr lvl="1"/>
            <a:r>
              <a:rPr lang="ko-KR" altLang="en-US" dirty="0" smtClean="0"/>
              <a:t>조산운동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지질구조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단층과 습곡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82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3528" y="476672"/>
            <a:ext cx="808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지구의 대륙지각은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가지 단위로 구분할 수 있다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대륙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지</a:t>
            </a:r>
            <a:r>
              <a:rPr lang="en-US" altLang="ko-KR" b="1" dirty="0" smtClean="0"/>
              <a:t>)</a:t>
            </a:r>
            <a:r>
              <a:rPr lang="ko-KR" altLang="en-US" b="1" dirty="0" err="1" smtClean="0"/>
              <a:t>괴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(cratons), </a:t>
            </a:r>
            <a:r>
              <a:rPr lang="ko-KR" altLang="en-US" b="1" dirty="0" smtClean="0"/>
              <a:t>여러 개의 산맥들</a:t>
            </a:r>
            <a:r>
              <a:rPr lang="en-US" altLang="ko-KR" b="1" dirty="0" smtClean="0"/>
              <a:t>(mountain belts), </a:t>
            </a:r>
            <a:r>
              <a:rPr lang="ko-KR" altLang="en-US" b="1" dirty="0" smtClean="0"/>
              <a:t>대륙 </a:t>
            </a:r>
            <a:r>
              <a:rPr lang="ko-KR" altLang="en-US" b="1" dirty="0" err="1" smtClean="0"/>
              <a:t>연변부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(continental margins).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7177"/>
            <a:ext cx="6501147" cy="2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159163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대륙지각들은 아주 오래된 </a:t>
            </a:r>
            <a:r>
              <a:rPr lang="ko-KR" altLang="en-US" dirty="0" err="1" smtClean="0"/>
              <a:t>기반암</a:t>
            </a:r>
            <a:r>
              <a:rPr lang="ko-KR" altLang="en-US" dirty="0" smtClean="0"/>
              <a:t> </a:t>
            </a:r>
            <a:r>
              <a:rPr lang="en-US" altLang="ko-KR" dirty="0" smtClean="0"/>
              <a:t>(basement rocks)</a:t>
            </a:r>
            <a:r>
              <a:rPr lang="ko-KR" altLang="en-US" dirty="0" smtClean="0"/>
              <a:t>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</a:t>
            </a:r>
            <a:r>
              <a:rPr lang="ko-KR" altLang="en-US" dirty="0" err="1" smtClean="0"/>
              <a:t>기반암은</a:t>
            </a:r>
            <a:r>
              <a:rPr lang="ko-KR" altLang="en-US" dirty="0" smtClean="0"/>
              <a:t> 주로 과거의 화강암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편마암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편암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화산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심성암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퇴적암으로 구성된다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지표에 노출된 </a:t>
            </a:r>
            <a:r>
              <a:rPr lang="ko-KR" altLang="en-US" dirty="0" err="1" smtClean="0"/>
              <a:t>기반암</a:t>
            </a:r>
            <a:r>
              <a:rPr lang="ko-KR" altLang="en-US" dirty="0" smtClean="0"/>
              <a:t> 분포 지역을 </a:t>
            </a:r>
            <a:r>
              <a:rPr lang="ko-KR" altLang="en-US" b="1" i="1" dirty="0" smtClean="0"/>
              <a:t>순상지 </a:t>
            </a:r>
            <a:r>
              <a:rPr lang="en-US" altLang="ko-KR" b="1" i="1" dirty="0" smtClean="0"/>
              <a:t>(shield)</a:t>
            </a:r>
            <a:r>
              <a:rPr lang="ko-KR" altLang="en-US" dirty="0" smtClean="0"/>
              <a:t>라고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순상지는 수 천 </a:t>
            </a:r>
            <a:r>
              <a:rPr lang="en-US" altLang="ko-KR" dirty="0" smtClean="0"/>
              <a:t>km</a:t>
            </a:r>
            <a:r>
              <a:rPr lang="ko-KR" altLang="en-US" dirty="0" smtClean="0"/>
              <a:t>까지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넓게 나타난다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순상지를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덮으면서 퇴적된 퇴적암 지역을 </a:t>
            </a:r>
            <a:r>
              <a:rPr lang="ko-KR" altLang="en-US" b="1" i="1" dirty="0" smtClean="0"/>
              <a:t>대륙대지 </a:t>
            </a:r>
            <a:r>
              <a:rPr lang="en-US" altLang="ko-KR" b="1" i="1" dirty="0" smtClean="0"/>
              <a:t>(continental</a:t>
            </a:r>
            <a:r>
              <a:rPr lang="ko-KR" altLang="en-US" b="1" i="1" dirty="0" smtClean="0"/>
              <a:t> </a:t>
            </a:r>
            <a:r>
              <a:rPr lang="en-US" altLang="ko-KR" b="1" i="1" dirty="0" smtClean="0"/>
              <a:t>platform)</a:t>
            </a:r>
            <a:r>
              <a:rPr lang="ko-KR" altLang="en-US" dirty="0" smtClean="0"/>
              <a:t>라고 한다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23528" y="532501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i="1" dirty="0"/>
              <a:t>대륙</a:t>
            </a:r>
            <a:r>
              <a:rPr lang="en-US" altLang="ko-KR" b="1" i="1" dirty="0"/>
              <a:t>(</a:t>
            </a:r>
            <a:r>
              <a:rPr lang="ko-KR" altLang="en-US" b="1" i="1" dirty="0"/>
              <a:t>지</a:t>
            </a:r>
            <a:r>
              <a:rPr lang="en-US" altLang="ko-KR" b="1" i="1" dirty="0"/>
              <a:t>)</a:t>
            </a:r>
            <a:r>
              <a:rPr lang="ko-KR" altLang="en-US" b="1" i="1" dirty="0" err="1"/>
              <a:t>괴</a:t>
            </a:r>
            <a:r>
              <a:rPr lang="ko-KR" altLang="en-US" b="1" i="1" dirty="0"/>
              <a:t> </a:t>
            </a:r>
            <a:r>
              <a:rPr lang="en-US" altLang="ko-KR" b="1" i="1" dirty="0"/>
              <a:t>(</a:t>
            </a:r>
            <a:r>
              <a:rPr lang="en-US" altLang="ko-KR" b="1" i="1" dirty="0" smtClean="0"/>
              <a:t>cratons) = Platform + basement rock.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호주대륙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북미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아프리카 대륙은 각각 하나의 </a:t>
            </a:r>
            <a:r>
              <a:rPr lang="ko-KR" altLang="en-US" dirty="0" err="1" smtClean="0"/>
              <a:t>대륙괴이다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유라시아는 여러 개의 </a:t>
            </a:r>
            <a:r>
              <a:rPr lang="ko-KR" altLang="en-US" dirty="0" err="1" smtClean="0"/>
              <a:t>대륙괴로</a:t>
            </a:r>
            <a:r>
              <a:rPr lang="ko-KR" altLang="en-US" dirty="0" smtClean="0"/>
              <a:t> 구성되어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이들은 </a:t>
            </a:r>
            <a:r>
              <a:rPr lang="en-US" altLang="ko-KR" dirty="0" smtClean="0"/>
              <a:t>Alps</a:t>
            </a:r>
            <a:r>
              <a:rPr lang="en-US" altLang="ko-KR" dirty="0"/>
              <a:t>, Ural, and Himalaya mountain </a:t>
            </a:r>
            <a:r>
              <a:rPr lang="en-US" altLang="ko-KR" dirty="0" smtClean="0"/>
              <a:t>belts</a:t>
            </a:r>
            <a:r>
              <a:rPr lang="ko-KR" altLang="en-US" dirty="0" smtClean="0"/>
              <a:t>에 의해 분리되어 나타난다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423528" y="1196752"/>
            <a:ext cx="28027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dirty="0"/>
              <a:t>대륙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지</a:t>
            </a:r>
            <a:r>
              <a:rPr lang="en-US" altLang="ko-KR" sz="2200" b="1" dirty="0"/>
              <a:t>)</a:t>
            </a:r>
            <a:r>
              <a:rPr lang="ko-KR" altLang="en-US" sz="2200" b="1" dirty="0" err="1"/>
              <a:t>괴</a:t>
            </a:r>
            <a:r>
              <a:rPr lang="ko-KR" altLang="en-US" sz="2200" b="1" dirty="0"/>
              <a:t> </a:t>
            </a:r>
            <a:r>
              <a:rPr lang="en-US" altLang="ko-KR" sz="2200" b="1" dirty="0"/>
              <a:t>(cratons)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4249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3751" y="355232"/>
            <a:ext cx="45531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200" b="1" dirty="0" smtClean="0"/>
              <a:t>대륙</a:t>
            </a:r>
            <a:r>
              <a:rPr lang="en-US" altLang="ko-KR" sz="2200" b="1" dirty="0" smtClean="0"/>
              <a:t> </a:t>
            </a:r>
            <a:r>
              <a:rPr lang="ko-KR" altLang="en-US" sz="2200" b="1" dirty="0" err="1" smtClean="0"/>
              <a:t>연변부</a:t>
            </a:r>
            <a:r>
              <a:rPr lang="en-US" altLang="ko-KR" sz="2200" b="1" dirty="0" smtClean="0"/>
              <a:t>(continental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margin)</a:t>
            </a:r>
            <a:endParaRPr lang="ko-KR" altLang="en-US" sz="2200" dirty="0"/>
          </a:p>
        </p:txBody>
      </p:sp>
      <p:sp>
        <p:nvSpPr>
          <p:cNvPr id="4" name="직사각형 3"/>
          <p:cNvSpPr/>
          <p:nvPr/>
        </p:nvSpPr>
        <p:spPr>
          <a:xfrm>
            <a:off x="323528" y="937751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대륙 </a:t>
            </a:r>
            <a:r>
              <a:rPr lang="ko-KR" altLang="en-US" dirty="0" err="1" smtClean="0"/>
              <a:t>연변부는</a:t>
            </a:r>
            <a:r>
              <a:rPr lang="ko-KR" altLang="en-US" dirty="0" smtClean="0"/>
              <a:t> 대륙과 해양분지 사이에 위치한다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두 종류의 대륙 </a:t>
            </a:r>
            <a:r>
              <a:rPr lang="ko-KR" altLang="en-US" dirty="0" err="1" smtClean="0"/>
              <a:t>연변부로</a:t>
            </a:r>
            <a:r>
              <a:rPr lang="ko-KR" altLang="en-US" dirty="0" smtClean="0"/>
              <a:t> 구분된다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(1) </a:t>
            </a:r>
            <a:r>
              <a:rPr lang="ko-KR" altLang="en-US" b="1" dirty="0" smtClean="0"/>
              <a:t>능동적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대륙 </a:t>
            </a:r>
            <a:r>
              <a:rPr lang="ko-KR" altLang="en-US" b="1" dirty="0" err="1" smtClean="0"/>
              <a:t>연변부</a:t>
            </a:r>
            <a:r>
              <a:rPr lang="en-US" altLang="ko-KR" b="1" dirty="0" smtClean="0"/>
              <a:t>(active continental margin), (2) </a:t>
            </a:r>
            <a:r>
              <a:rPr lang="ko-KR" altLang="en-US" b="1" dirty="0" smtClean="0"/>
              <a:t>수동적</a:t>
            </a:r>
            <a:r>
              <a:rPr lang="en-US" altLang="ko-KR" b="1" dirty="0" smtClean="0"/>
              <a:t> </a:t>
            </a:r>
            <a:r>
              <a:rPr lang="ko-KR" altLang="en-US" b="1" dirty="0"/>
              <a:t>대륙 </a:t>
            </a:r>
            <a:r>
              <a:rPr lang="ko-KR" altLang="en-US" b="1" dirty="0" err="1" smtClean="0"/>
              <a:t>연변부</a:t>
            </a:r>
            <a:r>
              <a:rPr lang="en-US" altLang="ko-KR" b="1" dirty="0" smtClean="0"/>
              <a:t>(passive </a:t>
            </a:r>
            <a:r>
              <a:rPr lang="en-US" altLang="ko-KR" b="1" dirty="0"/>
              <a:t>continental </a:t>
            </a:r>
            <a:r>
              <a:rPr lang="en-US" altLang="ko-KR" b="1" dirty="0" smtClean="0"/>
              <a:t>margin)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-   </a:t>
            </a:r>
            <a:r>
              <a:rPr lang="ko-KR" altLang="en-US" b="1" i="1" dirty="0" smtClean="0"/>
              <a:t>능동적</a:t>
            </a:r>
            <a:r>
              <a:rPr lang="en-US" altLang="ko-KR" b="1" i="1" dirty="0" smtClean="0"/>
              <a:t> </a:t>
            </a:r>
            <a:r>
              <a:rPr lang="ko-KR" altLang="en-US" b="1" i="1" dirty="0"/>
              <a:t>대륙 </a:t>
            </a:r>
            <a:r>
              <a:rPr lang="ko-KR" altLang="en-US" b="1" i="1" dirty="0" err="1" smtClean="0"/>
              <a:t>연변부</a:t>
            </a:r>
            <a:r>
              <a:rPr lang="ko-KR" altLang="en-US" dirty="0" err="1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주로 태평양 주변에서 나타난다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지역에서는 좁은 지역에서 판의 이동에 의해 </a:t>
            </a:r>
            <a:r>
              <a:rPr lang="ko-KR" altLang="en-US" b="1" i="1" dirty="0" smtClean="0"/>
              <a:t>해구가 발달하고 지진</a:t>
            </a:r>
            <a:r>
              <a:rPr lang="ko-KR" altLang="en-US" b="1" i="1" dirty="0"/>
              <a:t>과</a:t>
            </a:r>
            <a:r>
              <a:rPr lang="en-US" altLang="ko-KR" b="1" i="1" dirty="0" smtClean="0"/>
              <a:t> </a:t>
            </a:r>
            <a:r>
              <a:rPr lang="ko-KR" altLang="en-US" b="1" i="1" dirty="0" smtClean="0"/>
              <a:t>화산활동이 활발</a:t>
            </a:r>
            <a:r>
              <a:rPr lang="ko-KR" altLang="en-US" dirty="0" smtClean="0"/>
              <a:t>히 일어난다</a:t>
            </a:r>
            <a:r>
              <a:rPr lang="en-US" altLang="ko-KR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ko-KR" altLang="en-US" b="1" dirty="0" smtClean="0"/>
              <a:t>수동적 대륙 </a:t>
            </a:r>
            <a:r>
              <a:rPr lang="ko-KR" altLang="en-US" b="1" dirty="0" err="1" smtClean="0"/>
              <a:t>연변부</a:t>
            </a:r>
            <a:r>
              <a:rPr lang="ko-KR" altLang="en-US" dirty="0" err="1" smtClean="0"/>
              <a:t>는</a:t>
            </a:r>
            <a:r>
              <a:rPr lang="ko-KR" altLang="en-US" dirty="0" smtClean="0"/>
              <a:t> 비교적 넓게 나타나고</a:t>
            </a:r>
            <a:r>
              <a:rPr lang="en-US" altLang="ko-KR" dirty="0" smtClean="0"/>
              <a:t>, </a:t>
            </a:r>
            <a:r>
              <a:rPr lang="ko-KR" altLang="en-US" b="1" i="1" dirty="0"/>
              <a:t>지진과</a:t>
            </a:r>
            <a:r>
              <a:rPr lang="en-US" altLang="ko-KR" b="1" i="1" dirty="0"/>
              <a:t> </a:t>
            </a:r>
            <a:r>
              <a:rPr lang="ko-KR" altLang="en-US" b="1" i="1" dirty="0" smtClean="0"/>
              <a:t>화산활동은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대륙 </a:t>
            </a:r>
            <a:r>
              <a:rPr lang="ko-KR" altLang="en-US" dirty="0" err="1" smtClean="0"/>
              <a:t>연변부에는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종류의 지형을 형성한다</a:t>
            </a:r>
            <a:r>
              <a:rPr lang="en-US" altLang="ko-KR" dirty="0" smtClean="0"/>
              <a:t>: </a:t>
            </a:r>
            <a:r>
              <a:rPr lang="ko-KR" altLang="en-US" b="1" i="1" dirty="0" smtClean="0"/>
              <a:t>대륙붕 </a:t>
            </a:r>
            <a:r>
              <a:rPr lang="en-US" altLang="ko-KR" b="1" i="1" dirty="0" smtClean="0"/>
              <a:t>(continental shelf), </a:t>
            </a:r>
            <a:r>
              <a:rPr lang="ko-KR" altLang="en-US" b="1" i="1" dirty="0" smtClean="0"/>
              <a:t>대륙사면</a:t>
            </a:r>
            <a:r>
              <a:rPr lang="en-US" altLang="ko-KR" b="1" i="1" dirty="0" smtClean="0"/>
              <a:t> (continental slope), </a:t>
            </a:r>
            <a:r>
              <a:rPr lang="ko-KR" altLang="en-US" b="1" i="1" dirty="0" smtClean="0"/>
              <a:t>대륙대지 </a:t>
            </a:r>
            <a:r>
              <a:rPr lang="en-US" altLang="ko-KR" b="1" i="1" dirty="0" smtClean="0"/>
              <a:t>(continental rise)</a:t>
            </a:r>
            <a:r>
              <a:rPr lang="en-US" altLang="ko-KR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/>
              <a:t>Both </a:t>
            </a:r>
            <a:r>
              <a:rPr lang="en-US" altLang="ko-KR" dirty="0"/>
              <a:t>the continental shelf and slope are structurally part of the continents, even though they are below the sea surface.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563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651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081767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dirty="0" smtClean="0"/>
              <a:t>해양지각은 대부분  </a:t>
            </a:r>
            <a:r>
              <a:rPr lang="ko-KR" altLang="en-US" dirty="0" err="1" smtClean="0"/>
              <a:t>현무암질</a:t>
            </a:r>
            <a:r>
              <a:rPr lang="ko-KR" altLang="en-US" dirty="0" smtClean="0"/>
              <a:t> 암석으로 구성</a:t>
            </a:r>
            <a:r>
              <a:rPr lang="en-US" altLang="ko-KR" dirty="0" smtClean="0"/>
              <a:t>.  </a:t>
            </a:r>
          </a:p>
          <a:p>
            <a:pPr marL="342900" indent="-342900">
              <a:buAutoNum type="arabicParenBoth"/>
            </a:pPr>
            <a:r>
              <a:rPr lang="en-US" altLang="ko-KR" dirty="0" smtClean="0"/>
              <a:t>Geologists often refer to the rocks of the oceanic crust as “</a:t>
            </a:r>
            <a:r>
              <a:rPr lang="en-US" altLang="ko-KR" b="1" i="1" dirty="0" err="1" smtClean="0"/>
              <a:t>sima</a:t>
            </a:r>
            <a:r>
              <a:rPr lang="en-US" altLang="ko-KR" dirty="0" smtClean="0"/>
              <a:t>.”</a:t>
            </a:r>
          </a:p>
          <a:p>
            <a:pPr marL="342900" indent="-342900">
              <a:buAutoNum type="arabicParenBoth"/>
            </a:pPr>
            <a:r>
              <a:rPr lang="en-US" altLang="ko-KR" dirty="0" smtClean="0"/>
              <a:t> </a:t>
            </a:r>
            <a:r>
              <a:rPr lang="en-US" altLang="ko-KR" b="1" i="1" dirty="0" err="1" smtClean="0"/>
              <a:t>Sima</a:t>
            </a:r>
            <a:r>
              <a:rPr lang="en-US" altLang="ko-KR" dirty="0" smtClean="0"/>
              <a:t> stands for </a:t>
            </a:r>
            <a:r>
              <a:rPr lang="en-US" altLang="ko-KR" i="1" dirty="0" smtClean="0"/>
              <a:t>silicate and magnesium</a:t>
            </a:r>
            <a:r>
              <a:rPr lang="en-US" altLang="ko-KR" dirty="0" smtClean="0"/>
              <a:t>, the most abundant minerals in oceanic crust. (Basalts are a </a:t>
            </a:r>
            <a:r>
              <a:rPr lang="en-US" altLang="ko-KR" dirty="0" err="1" smtClean="0"/>
              <a:t>sima</a:t>
            </a:r>
            <a:r>
              <a:rPr lang="en-US" altLang="ko-KR" dirty="0" smtClean="0"/>
              <a:t> rocks.)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68" y="1273115"/>
            <a:ext cx="5510230" cy="294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24541" y="328300"/>
            <a:ext cx="4667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/>
              <a:t>해양지각 </a:t>
            </a:r>
            <a:r>
              <a:rPr lang="en-US" altLang="ko-KR" sz="3200" b="1" dirty="0" smtClean="0"/>
              <a:t>Oceanic Crust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4541" y="4410978"/>
            <a:ext cx="84679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(4) </a:t>
            </a:r>
            <a:r>
              <a:rPr lang="ko-KR" altLang="en-US" dirty="0" smtClean="0"/>
              <a:t>해양지각은 지속적으로 중앙 해령에서 형성된다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중앙 해령에서 </a:t>
            </a:r>
            <a:r>
              <a:rPr lang="en-US" altLang="ko-KR" dirty="0" smtClean="0">
                <a:effectLst/>
              </a:rPr>
              <a:t>tectonic plates are tearing apart from each other(</a:t>
            </a:r>
            <a:r>
              <a:rPr lang="ko-KR" altLang="en-US" dirty="0" smtClean="0">
                <a:effectLst/>
              </a:rPr>
              <a:t>발산경계</a:t>
            </a:r>
            <a:r>
              <a:rPr lang="en-US" altLang="ko-KR" dirty="0" smtClean="0">
                <a:effectLst/>
              </a:rPr>
              <a:t>). </a:t>
            </a:r>
            <a:r>
              <a:rPr lang="ko-KR" altLang="en-US" dirty="0" smtClean="0">
                <a:effectLst/>
              </a:rPr>
              <a:t>해양 지각의 나이와 밀도는 중앙 해령에서 멀어질수록 커진다</a:t>
            </a:r>
            <a:r>
              <a:rPr lang="en-US" altLang="ko-KR" dirty="0" smtClean="0">
                <a:effectLst/>
              </a:rPr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(5) </a:t>
            </a:r>
            <a:r>
              <a:rPr lang="ko-KR" altLang="en-US" dirty="0" smtClean="0"/>
              <a:t>대륙판과 </a:t>
            </a:r>
            <a:r>
              <a:rPr lang="ko-KR" altLang="en-US" dirty="0" err="1" smtClean="0"/>
              <a:t>해양판</a:t>
            </a:r>
            <a:r>
              <a:rPr lang="ko-KR" altLang="en-US" dirty="0" smtClean="0"/>
              <a:t> 사이의 수렴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섭입</a:t>
            </a:r>
            <a:r>
              <a:rPr lang="en-US" altLang="ko-KR" dirty="0" smtClean="0"/>
              <a:t>)</a:t>
            </a:r>
            <a:r>
              <a:rPr lang="ko-KR" altLang="en-US" dirty="0" smtClean="0"/>
              <a:t>경계에서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밀도가 큰 </a:t>
            </a:r>
            <a:r>
              <a:rPr lang="ko-KR" altLang="en-US" dirty="0" err="1" smtClean="0">
                <a:effectLst/>
              </a:rPr>
              <a:t>해양판은</a:t>
            </a:r>
            <a:r>
              <a:rPr lang="ko-KR" altLang="en-US" dirty="0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>(including the crust) </a:t>
            </a:r>
            <a:r>
              <a:rPr lang="ko-KR" altLang="en-US" dirty="0" smtClean="0">
                <a:effectLst/>
              </a:rPr>
              <a:t>항상 대륙판 아래로 </a:t>
            </a:r>
            <a:r>
              <a:rPr lang="ko-KR" altLang="en-US" dirty="0" err="1" smtClean="0">
                <a:effectLst/>
              </a:rPr>
              <a:t>섭입된다</a:t>
            </a:r>
            <a:r>
              <a:rPr lang="en-US" altLang="ko-KR" dirty="0" smtClean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791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" y="692696"/>
            <a:ext cx="91058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76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95536" y="332656"/>
            <a:ext cx="8229600" cy="7399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조산운동</a:t>
            </a:r>
            <a:r>
              <a:rPr lang="en-US" altLang="ko-KR" b="1" dirty="0" smtClean="0"/>
              <a:t>(Orogeny)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107504" y="1124744"/>
            <a:ext cx="3344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dirty="0" smtClean="0"/>
              <a:t>산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mountain): 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주변지역에 비해 높이 상승한 지역</a:t>
            </a:r>
            <a:endParaRPr lang="en-US" altLang="ko-KR" dirty="0" smtClean="0"/>
          </a:p>
          <a:p>
            <a:pPr marL="342900" indent="-342900">
              <a:buAutoNum type="arabicParenBoth"/>
            </a:pPr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smtClean="0"/>
              <a:t>산맥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mountain range)</a:t>
            </a:r>
            <a:r>
              <a:rPr lang="en-US" altLang="ko-KR" dirty="0" smtClean="0"/>
              <a:t> is a succession of many closely spaced mountains covering a particular region of the Earth.</a:t>
            </a:r>
          </a:p>
          <a:p>
            <a:pPr marL="342900" indent="-342900">
              <a:buAutoNum type="arabicParenBoth"/>
            </a:pPr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en-US" altLang="ko-KR" b="1" dirty="0" smtClean="0"/>
              <a:t>Mountain belts</a:t>
            </a:r>
            <a:r>
              <a:rPr lang="en-US" altLang="ko-KR" dirty="0" smtClean="0"/>
              <a:t> consist of several mountain ranges that run roughly parallel to each other. </a:t>
            </a:r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The North American Cordillera, the Himalayas, the Alps, and the Appalachians composed of numerous mountain ranges.</a:t>
            </a:r>
            <a:endParaRPr lang="en-US" altLang="ko-K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94" y="1340768"/>
            <a:ext cx="5416493" cy="401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563888" y="5422881"/>
            <a:ext cx="5384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 smtClean="0"/>
              <a:t>North </a:t>
            </a:r>
            <a:r>
              <a:rPr lang="en-US" altLang="ko-KR" sz="1600" b="1" i="1" dirty="0"/>
              <a:t>American Cordillera (</a:t>
            </a:r>
            <a:r>
              <a:rPr lang="en-US" altLang="ko-KR" sz="1600" b="1" i="1" dirty="0" smtClean="0"/>
              <a:t>A), Appalachians (B), Caledonian Belt (C), Andes (D), Urals (E), </a:t>
            </a:r>
          </a:p>
          <a:p>
            <a:pPr algn="ctr"/>
            <a:r>
              <a:rPr lang="en-US" altLang="ko-KR" sz="1600" b="1" i="1" dirty="0" smtClean="0"/>
              <a:t>Himalaya (F), Alps (G), and the Tasman Belt (H). </a:t>
            </a:r>
            <a:endParaRPr lang="ko-KR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24062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196752"/>
            <a:ext cx="32403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dirty="0" smtClean="0"/>
              <a:t>히말라야 산맥은 </a:t>
            </a:r>
            <a:r>
              <a:rPr lang="en-US" altLang="ko-KR" dirty="0" smtClean="0"/>
              <a:t>began about 45 million years ago by </a:t>
            </a:r>
            <a:r>
              <a:rPr lang="ko-KR" altLang="en-US" dirty="0" err="1" smtClean="0"/>
              <a:t>인도판과</a:t>
            </a:r>
            <a:r>
              <a:rPr lang="ko-KR" altLang="en-US" dirty="0" smtClean="0"/>
              <a:t> 유라시아 판의 충돌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arenBoth"/>
            </a:pPr>
            <a:endParaRPr lang="en-US" altLang="ko-KR" dirty="0" smtClean="0"/>
          </a:p>
          <a:p>
            <a:r>
              <a:rPr lang="en-US" altLang="ko-KR" dirty="0" smtClean="0"/>
              <a:t>(2) </a:t>
            </a:r>
            <a:r>
              <a:rPr lang="ko-KR" altLang="en-US" dirty="0" err="1" smtClean="0"/>
              <a:t>아팔라치안</a:t>
            </a:r>
            <a:r>
              <a:rPr lang="ko-KR" altLang="en-US" dirty="0" smtClean="0"/>
              <a:t> 산맥은</a:t>
            </a:r>
            <a:r>
              <a:rPr lang="en-US" altLang="ko-KR" dirty="0" smtClean="0"/>
              <a:t>building started about 450 million years ago. </a:t>
            </a:r>
            <a:r>
              <a:rPr lang="ko-KR" altLang="en-US" b="1" dirty="0" smtClean="0"/>
              <a:t>조산운동</a:t>
            </a:r>
            <a:r>
              <a:rPr lang="en-US" altLang="ko-KR" dirty="0" smtClean="0"/>
              <a:t>(</a:t>
            </a:r>
            <a:r>
              <a:rPr lang="en-US" altLang="ko-KR" b="1" dirty="0" smtClean="0">
                <a:hlinkClick r:id="rId2"/>
              </a:rPr>
              <a:t>Orogeny</a:t>
            </a:r>
            <a:r>
              <a:rPr lang="en-US" altLang="ko-KR" b="1" dirty="0" smtClean="0"/>
              <a:t>)</a:t>
            </a:r>
            <a:r>
              <a:rPr lang="en-US" altLang="ko-KR" dirty="0" smtClean="0"/>
              <a:t> stopped in the Appalachians about 250 million years ago.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(3) The long passage of time without active uplift has allowed </a:t>
            </a:r>
            <a:r>
              <a:rPr lang="ko-KR" altLang="en-US" b="1" dirty="0" smtClean="0"/>
              <a:t>풍화작용</a:t>
            </a:r>
            <a:r>
              <a:rPr lang="en-US" altLang="ko-KR" dirty="0" smtClean="0"/>
              <a:t>(</a:t>
            </a:r>
            <a:r>
              <a:rPr lang="en-US" altLang="ko-KR" b="1" dirty="0" smtClean="0">
                <a:hlinkClick r:id="rId3"/>
              </a:rPr>
              <a:t>weathering</a:t>
            </a:r>
            <a:r>
              <a:rPr lang="en-US" altLang="ko-KR" b="1" dirty="0" smtClean="0"/>
              <a:t>) </a:t>
            </a:r>
            <a:r>
              <a:rPr lang="en-US" altLang="ko-KR" dirty="0" smtClean="0"/>
              <a:t>and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침식작용</a:t>
            </a:r>
            <a:r>
              <a:rPr lang="en-US" altLang="ko-KR" b="1" dirty="0" smtClean="0"/>
              <a:t>(</a:t>
            </a:r>
            <a:r>
              <a:rPr lang="en-US" altLang="ko-KR" b="1" dirty="0" smtClean="0">
                <a:hlinkClick r:id="rId4"/>
              </a:rPr>
              <a:t>erosion</a:t>
            </a:r>
            <a:r>
              <a:rPr lang="en-US" altLang="ko-KR" b="1" dirty="0" smtClean="0"/>
              <a:t>)</a:t>
            </a:r>
            <a:r>
              <a:rPr lang="en-US" altLang="ko-KR" dirty="0" smtClean="0"/>
              <a:t> to remove large amounts of bedrock from the Appalachians.</a:t>
            </a:r>
            <a:endParaRPr lang="ko-KR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3496"/>
            <a:ext cx="560228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44531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/>
              <a:t>The Earth's mountain ranges have various ages of formation. </a:t>
            </a:r>
          </a:p>
        </p:txBody>
      </p:sp>
    </p:spTree>
    <p:extLst>
      <p:ext uri="{BB962C8B-B14F-4D97-AF65-F5344CB8AC3E}">
        <p14:creationId xmlns:p14="http://schemas.microsoft.com/office/powerpoint/2010/main" val="152968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340768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 smtClean="0"/>
              <a:t>Geologists have developed a general model to explain how most mountain ranges form. This model suggests that mountain building involves three stages: </a:t>
            </a:r>
          </a:p>
          <a:p>
            <a:endParaRPr lang="en-US" altLang="ko-KR" sz="2200" dirty="0" smtClean="0"/>
          </a:p>
          <a:p>
            <a:pPr marL="342900" indent="-342900">
              <a:buAutoNum type="arabicParenBoth"/>
            </a:pPr>
            <a:r>
              <a:rPr lang="en-US" altLang="ko-KR" sz="2200" b="1" i="1" dirty="0" smtClean="0"/>
              <a:t> </a:t>
            </a:r>
            <a:r>
              <a:rPr lang="ko-KR" altLang="en-US" sz="2200" b="1" i="1" dirty="0" smtClean="0"/>
              <a:t>퇴적물의 축적</a:t>
            </a:r>
            <a:r>
              <a:rPr lang="en-US" altLang="ko-KR" sz="2200" b="1" i="1" dirty="0" smtClean="0"/>
              <a:t>(accumulation of sediments) </a:t>
            </a:r>
          </a:p>
          <a:p>
            <a:pPr marL="342900" indent="-342900">
              <a:buAutoNum type="arabicParenBoth"/>
            </a:pPr>
            <a:r>
              <a:rPr lang="en-US" altLang="ko-KR" sz="2200" b="1" i="1" dirty="0" smtClean="0"/>
              <a:t> </a:t>
            </a:r>
            <a:r>
              <a:rPr lang="ko-KR" altLang="en-US" sz="2200" b="1" i="1" dirty="0" smtClean="0"/>
              <a:t>암석의 변형작용과 지각 융기가 일어나는 조산운동 시기</a:t>
            </a:r>
            <a:endParaRPr lang="en-US" altLang="ko-KR" sz="2200" b="1" i="1" dirty="0" smtClean="0"/>
          </a:p>
          <a:p>
            <a:pPr marL="342900" indent="-342900">
              <a:buAutoNum type="arabicParenBoth"/>
            </a:pPr>
            <a:r>
              <a:rPr lang="en-US" altLang="ko-KR" sz="2200" b="1" i="1" dirty="0" smtClean="0"/>
              <a:t> </a:t>
            </a:r>
            <a:r>
              <a:rPr lang="ko-KR" altLang="en-US" sz="2200" b="1" i="1" dirty="0" smtClean="0"/>
              <a:t>지각평형 반발 </a:t>
            </a:r>
            <a:r>
              <a:rPr lang="en-US" altLang="ko-KR" sz="2200" b="1" i="1" dirty="0" smtClean="0"/>
              <a:t>(</a:t>
            </a:r>
            <a:r>
              <a:rPr lang="en-US" altLang="ko-KR" sz="2200" b="1" i="1" dirty="0">
                <a:hlinkClick r:id="rId2"/>
              </a:rPr>
              <a:t>isostatic </a:t>
            </a:r>
            <a:r>
              <a:rPr lang="en-US" altLang="ko-KR" sz="2200" b="1" i="1" dirty="0" smtClean="0">
                <a:hlinkClick r:id="rId2"/>
              </a:rPr>
              <a:t>rebound</a:t>
            </a:r>
            <a:r>
              <a:rPr lang="en-US" altLang="ko-KR" sz="2200" b="1" i="1" dirty="0" smtClean="0"/>
              <a:t>)</a:t>
            </a:r>
            <a:r>
              <a:rPr lang="ko-KR" altLang="en-US" sz="2200" b="1" i="1" dirty="0" smtClean="0"/>
              <a:t>에 의해 지각의 융기가 발생하는 시기</a:t>
            </a:r>
            <a:r>
              <a:rPr lang="en-US" altLang="ko-KR" sz="2200" b="1" i="1" dirty="0" smtClean="0"/>
              <a:t>. </a:t>
            </a:r>
          </a:p>
          <a:p>
            <a:endParaRPr lang="en-US" altLang="ko-KR" sz="2200" dirty="0"/>
          </a:p>
          <a:p>
            <a:r>
              <a:rPr lang="ko-KR" altLang="en-US" sz="2200" dirty="0" smtClean="0"/>
              <a:t>이 모델의 </a:t>
            </a:r>
            <a:r>
              <a:rPr lang="en-US" altLang="ko-KR" sz="2200" dirty="0" smtClean="0"/>
              <a:t>(2)</a:t>
            </a:r>
            <a:r>
              <a:rPr lang="ko-KR" altLang="en-US" sz="2200" dirty="0" smtClean="0"/>
              <a:t>와 </a:t>
            </a:r>
            <a:r>
              <a:rPr lang="en-US" altLang="ko-KR" sz="2200" dirty="0" smtClean="0"/>
              <a:t>(3) </a:t>
            </a:r>
            <a:r>
              <a:rPr lang="ko-KR" altLang="en-US" sz="2200" dirty="0" smtClean="0"/>
              <a:t>단계는 </a:t>
            </a:r>
            <a:r>
              <a:rPr lang="en-US" altLang="ko-KR" sz="2200" dirty="0" smtClean="0"/>
              <a:t>involve tectonic convergence of crustal plates which provides the compressional and tensional stresses that produce </a:t>
            </a:r>
            <a:r>
              <a:rPr lang="ko-KR" altLang="en-US" sz="2200" dirty="0" smtClean="0"/>
              <a:t>암석의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변형작용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예</a:t>
            </a:r>
            <a:r>
              <a:rPr lang="en-US" altLang="ko-KR" sz="2200" dirty="0" smtClean="0"/>
              <a:t>, folding</a:t>
            </a:r>
            <a:r>
              <a:rPr lang="ko-KR" altLang="en-US" sz="2200" dirty="0" smtClean="0"/>
              <a:t> </a:t>
            </a:r>
            <a:r>
              <a:rPr lang="en-US" altLang="ko-KR" sz="2200" dirty="0"/>
              <a:t>and </a:t>
            </a:r>
            <a:r>
              <a:rPr lang="en-US" altLang="ko-KR" sz="2200" dirty="0" smtClean="0"/>
              <a:t>faulting)</a:t>
            </a:r>
            <a:r>
              <a:rPr lang="ko-KR" altLang="en-US" sz="2200" dirty="0" smtClean="0"/>
              <a:t>과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지각의 융기</a:t>
            </a:r>
            <a:r>
              <a:rPr lang="en-US" altLang="ko-KR" sz="2200" dirty="0" smtClean="0"/>
              <a:t>.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95536" y="404664"/>
            <a:ext cx="6232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/>
              <a:t>산맥의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진화과정 </a:t>
            </a:r>
            <a:r>
              <a:rPr lang="en-US" altLang="ko-KR" sz="2400" b="1" dirty="0" smtClean="0"/>
              <a:t>(Evolution of Mountains)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250458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7200" y="2060848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산맥들은 보통 수많은 퇴적암층과 화성암들로 구성된다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암석들은 수 </a:t>
            </a:r>
            <a:r>
              <a:rPr lang="en-US" altLang="ko-KR" dirty="0" smtClean="0"/>
              <a:t>km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두께로 축적될 수 있다</a:t>
            </a:r>
            <a:r>
              <a:rPr lang="en-US" altLang="ko-KR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40971"/>
            <a:ext cx="5468551" cy="314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63487" y="4116487"/>
            <a:ext cx="8412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축적된 </a:t>
            </a:r>
            <a:r>
              <a:rPr lang="ko-KR" altLang="en-US" dirty="0"/>
              <a:t>암석들 중 대부분은 해양에서 퇴적된다</a:t>
            </a:r>
            <a:r>
              <a:rPr lang="en-US" altLang="ko-KR" dirty="0"/>
              <a:t>. </a:t>
            </a:r>
            <a:r>
              <a:rPr lang="ko-KR" altLang="en-US" dirty="0"/>
              <a:t>퇴적암들은 주로 대륙 근처에서 유입된 물질</a:t>
            </a:r>
            <a:r>
              <a:rPr lang="en-US" altLang="ko-KR" dirty="0"/>
              <a:t>(</a:t>
            </a:r>
            <a:r>
              <a:rPr lang="ko-KR" altLang="en-US" dirty="0"/>
              <a:t>퇴적물</a:t>
            </a:r>
            <a:r>
              <a:rPr lang="en-US" altLang="ko-KR" dirty="0"/>
              <a:t>)</a:t>
            </a:r>
            <a:r>
              <a:rPr lang="ko-KR" altLang="en-US" dirty="0"/>
              <a:t>들로 구성된다</a:t>
            </a:r>
            <a:r>
              <a:rPr lang="en-US" altLang="ko-KR" dirty="0"/>
              <a:t>. </a:t>
            </a:r>
            <a:r>
              <a:rPr lang="ko-KR" altLang="en-US" dirty="0"/>
              <a:t>이들 퇴적물들은 대륙 가장자리에서 암석의 풍화</a:t>
            </a:r>
            <a:r>
              <a:rPr lang="en-US" altLang="ko-KR" dirty="0"/>
              <a:t>/</a:t>
            </a:r>
            <a:r>
              <a:rPr lang="ko-KR" altLang="en-US" dirty="0"/>
              <a:t>침식작용에 의해 형성된다</a:t>
            </a:r>
            <a:r>
              <a:rPr lang="en-US" altLang="ko-KR" dirty="0"/>
              <a:t>. 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대륙 </a:t>
            </a:r>
            <a:r>
              <a:rPr lang="ko-KR" altLang="en-US" dirty="0"/>
              <a:t>가장자리에서 퇴적된 퇴적물들은 </a:t>
            </a:r>
            <a:r>
              <a:rPr lang="ko-KR" altLang="en-US" dirty="0" smtClean="0"/>
              <a:t>암석화 작용에 </a:t>
            </a:r>
            <a:r>
              <a:rPr lang="ko-KR" altLang="en-US" dirty="0"/>
              <a:t>의해 사암</a:t>
            </a:r>
            <a:r>
              <a:rPr lang="en-US" altLang="ko-KR" dirty="0"/>
              <a:t>, </a:t>
            </a:r>
            <a:r>
              <a:rPr lang="ko-KR" altLang="en-US" dirty="0" err="1"/>
              <a:t>셰일</a:t>
            </a:r>
            <a:r>
              <a:rPr lang="en-US" altLang="ko-KR" dirty="0"/>
              <a:t>, </a:t>
            </a:r>
            <a:r>
              <a:rPr lang="ko-KR" altLang="en-US" dirty="0"/>
              <a:t>석회암이 만들어지고</a:t>
            </a:r>
            <a:r>
              <a:rPr lang="en-US" altLang="ko-KR" dirty="0"/>
              <a:t>, </a:t>
            </a:r>
            <a:r>
              <a:rPr lang="ko-KR" altLang="en-US" dirty="0"/>
              <a:t>이 과정에 의해 대륙붕</a:t>
            </a:r>
            <a:r>
              <a:rPr lang="en-US" altLang="ko-KR" dirty="0"/>
              <a:t>, </a:t>
            </a:r>
            <a:r>
              <a:rPr lang="ko-KR" altLang="en-US" dirty="0"/>
              <a:t>대륙사면 등이 형성된다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화산암의 </a:t>
            </a:r>
            <a:r>
              <a:rPr lang="ko-KR" altLang="en-US" dirty="0"/>
              <a:t>축적은 판의 </a:t>
            </a:r>
            <a:r>
              <a:rPr lang="ko-KR" altLang="en-US" dirty="0" err="1" smtClean="0"/>
              <a:t>섭입경계를</a:t>
            </a:r>
            <a:r>
              <a:rPr lang="ko-KR" altLang="en-US" dirty="0" smtClean="0"/>
              <a:t> </a:t>
            </a:r>
            <a:r>
              <a:rPr lang="ko-KR" altLang="en-US" dirty="0"/>
              <a:t>따라 발달하게 된다</a:t>
            </a:r>
            <a:r>
              <a:rPr lang="en-US" altLang="ko-KR" dirty="0"/>
              <a:t>. </a:t>
            </a:r>
            <a:r>
              <a:rPr lang="ko-KR" altLang="en-US" dirty="0" err="1" smtClean="0"/>
              <a:t>섭입작용에</a:t>
            </a:r>
            <a:r>
              <a:rPr lang="ko-KR" altLang="en-US" dirty="0" smtClean="0"/>
              <a:t> </a:t>
            </a:r>
            <a:r>
              <a:rPr lang="ko-KR" altLang="en-US" dirty="0"/>
              <a:t>의해 마그마가 생성되고</a:t>
            </a:r>
            <a:r>
              <a:rPr lang="en-US" altLang="ko-KR" dirty="0"/>
              <a:t>, </a:t>
            </a:r>
            <a:r>
              <a:rPr lang="ko-KR" altLang="en-US" dirty="0"/>
              <a:t>이 마그마의 상승으로 </a:t>
            </a:r>
            <a:r>
              <a:rPr lang="ko-KR" altLang="en-US" b="1" i="1" dirty="0" err="1"/>
              <a:t>심성암과</a:t>
            </a:r>
            <a:r>
              <a:rPr lang="ko-KR" altLang="en-US" b="1" i="1" dirty="0"/>
              <a:t> 화산암</a:t>
            </a:r>
            <a:r>
              <a:rPr lang="ko-KR" altLang="en-US" dirty="0"/>
              <a:t>이 만들어진다</a:t>
            </a:r>
            <a:r>
              <a:rPr lang="en-US" altLang="ko-KR" dirty="0"/>
              <a:t>. </a:t>
            </a:r>
            <a:r>
              <a:rPr lang="ko-KR" altLang="en-US" dirty="0"/>
              <a:t>이들 화산암들은 공간적으로 선상 배열을 하고</a:t>
            </a:r>
            <a:r>
              <a:rPr lang="en-US" altLang="ko-KR" dirty="0"/>
              <a:t>, </a:t>
            </a:r>
            <a:r>
              <a:rPr lang="ko-KR" altLang="en-US" dirty="0"/>
              <a:t>이 배열을 </a:t>
            </a:r>
            <a:r>
              <a:rPr lang="ko-KR" altLang="en-US" b="1" i="1" dirty="0"/>
              <a:t>호상열도 </a:t>
            </a:r>
            <a:r>
              <a:rPr lang="en-US" altLang="ko-KR" b="1" i="1" dirty="0"/>
              <a:t>(island arc)</a:t>
            </a:r>
            <a:r>
              <a:rPr lang="en-US" altLang="ko-KR" dirty="0"/>
              <a:t> </a:t>
            </a:r>
            <a:r>
              <a:rPr lang="ko-KR" altLang="en-US" dirty="0"/>
              <a:t>라고</a:t>
            </a:r>
            <a:r>
              <a:rPr lang="en-US" altLang="ko-KR" dirty="0"/>
              <a:t> </a:t>
            </a:r>
            <a:r>
              <a:rPr lang="ko-KR" altLang="en-US" dirty="0" smtClean="0"/>
              <a:t>한다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357200" y="477833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altLang="ko-KR" sz="2200" b="1" i="1" dirty="0"/>
              <a:t> </a:t>
            </a:r>
            <a:r>
              <a:rPr lang="ko-KR" altLang="en-US" sz="2200" b="1" i="1" dirty="0"/>
              <a:t>퇴적물의 축적</a:t>
            </a:r>
            <a:r>
              <a:rPr lang="en-US" altLang="ko-KR" sz="2200" b="1" i="1" dirty="0"/>
              <a:t>(accumulation of sediments) </a:t>
            </a:r>
          </a:p>
        </p:txBody>
      </p:sp>
    </p:spTree>
    <p:extLst>
      <p:ext uri="{BB962C8B-B14F-4D97-AF65-F5344CB8AC3E}">
        <p14:creationId xmlns:p14="http://schemas.microsoft.com/office/powerpoint/2010/main" val="2545479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2920" y="141277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조산운동 시기에서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축적된 퇴적물들은 판의 충돌로부터 야기된 </a:t>
            </a:r>
            <a:r>
              <a:rPr lang="ko-KR" altLang="en-US" dirty="0" err="1" smtClean="0"/>
              <a:t>압축력</a:t>
            </a:r>
            <a:r>
              <a:rPr lang="ko-KR" altLang="en-US" dirty="0" smtClean="0"/>
              <a:t> </a:t>
            </a:r>
            <a:r>
              <a:rPr lang="en-US" altLang="ko-KR" dirty="0"/>
              <a:t>(compressional </a:t>
            </a:r>
            <a:r>
              <a:rPr lang="en-US" altLang="ko-KR" dirty="0" smtClean="0"/>
              <a:t>forces) </a:t>
            </a:r>
            <a:r>
              <a:rPr lang="ko-KR" altLang="en-US" dirty="0" smtClean="0"/>
              <a:t>에 의해 변형된다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판의 충돌은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유형으로 구분될 수 있다</a:t>
            </a:r>
            <a:r>
              <a:rPr lang="en-US" altLang="ko-KR" dirty="0" smtClean="0"/>
              <a:t>: </a:t>
            </a:r>
            <a:r>
              <a:rPr lang="en-US" altLang="ko-KR" b="1" i="1" dirty="0" smtClean="0"/>
              <a:t>(1) </a:t>
            </a:r>
            <a:r>
              <a:rPr lang="ko-KR" altLang="en-US" b="1" i="1" dirty="0" smtClean="0"/>
              <a:t>호상열도</a:t>
            </a:r>
            <a:r>
              <a:rPr lang="en-US" altLang="ko-KR" b="1" i="1" dirty="0" smtClean="0"/>
              <a:t>-</a:t>
            </a:r>
            <a:r>
              <a:rPr lang="ko-KR" altLang="en-US" b="1" i="1" dirty="0" smtClean="0"/>
              <a:t>대륙 </a:t>
            </a:r>
            <a:r>
              <a:rPr lang="en-US" altLang="ko-KR" b="1" i="1" dirty="0" smtClean="0"/>
              <a:t>(arc-continent), (2) </a:t>
            </a:r>
            <a:r>
              <a:rPr lang="ko-KR" altLang="en-US" b="1" i="1" dirty="0" smtClean="0"/>
              <a:t>해양</a:t>
            </a:r>
            <a:r>
              <a:rPr lang="en-US" altLang="ko-KR" b="1" i="1" dirty="0" smtClean="0"/>
              <a:t>-</a:t>
            </a:r>
            <a:r>
              <a:rPr lang="ko-KR" altLang="en-US" b="1" i="1" dirty="0" smtClean="0"/>
              <a:t>해양 </a:t>
            </a:r>
            <a:r>
              <a:rPr lang="en-US" altLang="ko-KR" b="1" i="1" dirty="0" smtClean="0"/>
              <a:t>(ocean-continent), </a:t>
            </a:r>
          </a:p>
          <a:p>
            <a:r>
              <a:rPr lang="en-US" altLang="ko-KR" b="1" i="1" dirty="0" smtClean="0"/>
              <a:t>(3) </a:t>
            </a:r>
            <a:r>
              <a:rPr lang="ko-KR" altLang="en-US" b="1" i="1" dirty="0" smtClean="0"/>
              <a:t>대륙</a:t>
            </a:r>
            <a:r>
              <a:rPr lang="en-US" altLang="ko-KR" b="1" i="1" dirty="0" smtClean="0"/>
              <a:t>-</a:t>
            </a:r>
            <a:r>
              <a:rPr lang="ko-KR" altLang="en-US" b="1" i="1" dirty="0" smtClean="0"/>
              <a:t>대륙 </a:t>
            </a:r>
            <a:r>
              <a:rPr lang="en-US" altLang="ko-KR" b="1" i="1" dirty="0" smtClean="0"/>
              <a:t>(continent-continent). </a:t>
            </a:r>
          </a:p>
          <a:p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b="1" dirty="0" smtClean="0"/>
              <a:t>호상열도</a:t>
            </a:r>
            <a:r>
              <a:rPr lang="en-US" altLang="ko-KR" b="1" dirty="0"/>
              <a:t>-</a:t>
            </a:r>
            <a:r>
              <a:rPr lang="ko-KR" altLang="en-US" b="1" dirty="0"/>
              <a:t>대륙 </a:t>
            </a:r>
            <a:r>
              <a:rPr lang="ko-KR" altLang="en-US" b="1" dirty="0" smtClean="0"/>
              <a:t>충돌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호상열도와 대륙 사이에 있는 </a:t>
            </a:r>
            <a:r>
              <a:rPr lang="ko-KR" altLang="en-US" dirty="0" err="1" smtClean="0"/>
              <a:t>해양판이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연약권으로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섭입하게</a:t>
            </a:r>
            <a:r>
              <a:rPr lang="ko-KR" altLang="en-US" dirty="0" smtClean="0"/>
              <a:t>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호상열도 주변에 있는 화산암과 퇴적물</a:t>
            </a:r>
            <a:r>
              <a:rPr lang="en-US" altLang="ko-KR" dirty="0" smtClean="0"/>
              <a:t>(</a:t>
            </a:r>
            <a:r>
              <a:rPr lang="ko-KR" altLang="en-US" dirty="0" smtClean="0"/>
              <a:t>암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시간이 지남에 따라 대륙의 가장자리에 부착되어 두꺼워지게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예는 </a:t>
            </a:r>
            <a:r>
              <a:rPr lang="en-US" altLang="ko-KR" dirty="0" smtClean="0"/>
              <a:t>the </a:t>
            </a:r>
            <a:r>
              <a:rPr lang="en-US" altLang="ko-KR" dirty="0"/>
              <a:t>Sierra Nevada mountains in California during the Mesozoic Era. </a:t>
            </a:r>
            <a:endParaRPr lang="en-US" altLang="ko-KR" dirty="0" smtClean="0"/>
          </a:p>
          <a:p>
            <a:pPr marL="342900" indent="-342900">
              <a:buAutoNum type="arabicParenBoth"/>
            </a:pPr>
            <a:endParaRPr lang="en-US" altLang="ko-KR" dirty="0"/>
          </a:p>
          <a:p>
            <a:r>
              <a:rPr lang="en-US" altLang="ko-KR" b="1" dirty="0" smtClean="0"/>
              <a:t>(2) </a:t>
            </a:r>
            <a:r>
              <a:rPr lang="ko-KR" altLang="en-US" b="1" dirty="0" smtClean="0"/>
              <a:t>해양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대륙 충돌</a:t>
            </a:r>
            <a:r>
              <a:rPr lang="en-US" altLang="ko-KR" b="1" dirty="0" smtClean="0"/>
              <a:t>: </a:t>
            </a:r>
            <a:r>
              <a:rPr lang="en-US" altLang="ko-KR" dirty="0" smtClean="0"/>
              <a:t>the accretion of marine sedimentary deposits to the edge of the continent. 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(3) </a:t>
            </a:r>
            <a:r>
              <a:rPr lang="ko-KR" altLang="en-US" b="1" dirty="0"/>
              <a:t>대륙</a:t>
            </a:r>
            <a:r>
              <a:rPr lang="en-US" altLang="ko-KR" b="1" dirty="0"/>
              <a:t>-</a:t>
            </a:r>
            <a:r>
              <a:rPr lang="ko-KR" altLang="en-US" b="1" dirty="0"/>
              <a:t>대륙 </a:t>
            </a:r>
            <a:r>
              <a:rPr lang="ko-KR" altLang="en-US" b="1" dirty="0" smtClean="0"/>
              <a:t>충돌</a:t>
            </a:r>
            <a:r>
              <a:rPr lang="en-US" altLang="ko-KR" b="1" dirty="0" smtClean="0"/>
              <a:t>: </a:t>
            </a:r>
            <a:r>
              <a:rPr lang="en-US" altLang="ko-KR" dirty="0" smtClean="0"/>
              <a:t>occurs when an ocean basin closes and two continental plates collide. Continent-continent convergence mountain building is responsible for the formation of the Himalayas, Ural, and Appalachian mountain systems.</a:t>
            </a:r>
            <a:endParaRPr lang="en-US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467544" y="404664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i="1" dirty="0" smtClean="0"/>
              <a:t>(2) </a:t>
            </a:r>
            <a:r>
              <a:rPr lang="ko-KR" altLang="en-US" sz="2200" b="1" i="1" dirty="0" smtClean="0"/>
              <a:t>암석의 </a:t>
            </a:r>
            <a:r>
              <a:rPr lang="ko-KR" altLang="en-US" sz="2200" b="1" i="1" dirty="0"/>
              <a:t>변형작용과 지각 융기가 일어나는 조산운동 시기</a:t>
            </a:r>
            <a:endParaRPr lang="en-US" altLang="ko-KR" sz="2200" b="1" i="1" dirty="0"/>
          </a:p>
        </p:txBody>
      </p:sp>
    </p:spTree>
    <p:extLst>
      <p:ext uri="{BB962C8B-B14F-4D97-AF65-F5344CB8AC3E}">
        <p14:creationId xmlns:p14="http://schemas.microsoft.com/office/powerpoint/2010/main" val="419356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96136" y="1772816"/>
            <a:ext cx="3038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In this orogeny, compressional forces squished sedimentary deposits that existed between the converging continental plates and rocks at the margin of the Eurasian and Indian plates upward in elevation. </a:t>
            </a:r>
          </a:p>
          <a:p>
            <a:endParaRPr lang="en-US" altLang="ko-KR" dirty="0"/>
          </a:p>
          <a:p>
            <a:r>
              <a:rPr lang="en-US" altLang="ko-KR" dirty="0" smtClean="0"/>
              <a:t>These forces also created a number of thrust faults(</a:t>
            </a:r>
            <a:r>
              <a:rPr lang="ko-KR" altLang="en-US" dirty="0" err="1" smtClean="0"/>
              <a:t>역단층</a:t>
            </a:r>
            <a:r>
              <a:rPr lang="en-US" altLang="ko-KR" dirty="0" smtClean="0"/>
              <a:t>).</a:t>
            </a:r>
            <a:endParaRPr lang="ko-KR" altLang="en-US" dirty="0"/>
          </a:p>
        </p:txBody>
      </p:sp>
      <p:pic>
        <p:nvPicPr>
          <p:cNvPr id="20486" name="Picture 6" descr="http://www.physicalgeography.net/fundamentals/images/himal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3416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83671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/>
              <a:t>Figure illustrates how the collision Eurasian and Indian plates created the Himalayas. </a:t>
            </a:r>
          </a:p>
        </p:txBody>
      </p:sp>
    </p:spTree>
    <p:extLst>
      <p:ext uri="{BB962C8B-B14F-4D97-AF65-F5344CB8AC3E}">
        <p14:creationId xmlns:p14="http://schemas.microsoft.com/office/powerpoint/2010/main" val="407999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95536" y="404664"/>
            <a:ext cx="8229600" cy="7399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지구의 내부 구조</a:t>
            </a:r>
            <a:endParaRPr lang="ko-KR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8" y="1230585"/>
            <a:ext cx="74961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916832"/>
            <a:ext cx="1308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sz="2400" b="1" dirty="0" smtClean="0"/>
              <a:t> 지각</a:t>
            </a:r>
            <a:endParaRPr lang="en-US" altLang="ko-KR" sz="2400" b="1" dirty="0" smtClean="0"/>
          </a:p>
          <a:p>
            <a:pPr marL="342900" indent="-342900">
              <a:buAutoNum type="arabicParenBoth"/>
            </a:pPr>
            <a:r>
              <a:rPr lang="ko-KR" altLang="en-US" sz="2400" b="1" dirty="0" smtClean="0"/>
              <a:t> 맨틀</a:t>
            </a:r>
            <a:endParaRPr lang="en-US" altLang="ko-KR" sz="2400" b="1" dirty="0" smtClean="0"/>
          </a:p>
          <a:p>
            <a:pPr marL="342900" indent="-342900">
              <a:buAutoNum type="arabicParenBoth"/>
            </a:pPr>
            <a:r>
              <a:rPr lang="ko-KR" altLang="en-US" sz="2400" b="1" dirty="0" smtClean="0"/>
              <a:t> 핵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87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7017" y="1580014"/>
            <a:ext cx="38089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판의 충돌이 끝나게 되면 산맥 형성은 마지막 단계로 이동하게 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 단계는 지각평형 </a:t>
            </a:r>
            <a:r>
              <a:rPr lang="en-US" altLang="ko-KR" dirty="0" smtClean="0"/>
              <a:t>(</a:t>
            </a:r>
            <a:r>
              <a:rPr lang="en-US" altLang="ko-KR" b="1" dirty="0" smtClean="0">
                <a:hlinkClick r:id="rId2"/>
              </a:rPr>
              <a:t>isostatic </a:t>
            </a:r>
            <a:r>
              <a:rPr lang="en-US" altLang="ko-KR" b="1" dirty="0">
                <a:hlinkClick r:id="rId2"/>
              </a:rPr>
              <a:t>rebound 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에 의한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지각의 융기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로 특징 지워 진다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지각평형 반발은 </a:t>
            </a:r>
            <a:r>
              <a:rPr lang="ko-KR" altLang="en-US" dirty="0" err="1" smtClean="0"/>
              <a:t>연약권에</a:t>
            </a:r>
            <a:r>
              <a:rPr lang="ko-KR" altLang="en-US" dirty="0" smtClean="0"/>
              <a:t> 떠있는 대륙지각의 수직적인 움직임을 의미한다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침식과 풍화작용에 의해 산맥의 표면이 깎이게 되면 지각의 질량은 감소하게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이로 인해 대륙지각은 지각평형의 조정에 의해 수직적으로 상승하게 된다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이 과정은 또한 인장응력 </a:t>
            </a:r>
            <a:r>
              <a:rPr lang="en-US" altLang="ko-KR" dirty="0"/>
              <a:t>(tensional </a:t>
            </a:r>
            <a:r>
              <a:rPr lang="en-US" altLang="ko-KR" dirty="0" smtClean="0"/>
              <a:t>forces)</a:t>
            </a:r>
            <a:r>
              <a:rPr lang="ko-KR" altLang="en-US" dirty="0" smtClean="0"/>
              <a:t>을 유발시켜 대륙지각을 여러 개의 블록으로 만든다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pic>
        <p:nvPicPr>
          <p:cNvPr id="21506" name="Picture 2" descr="http://www.physicalgeography.net/fundamentals/images/mountain_buil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59" y="1772816"/>
            <a:ext cx="484785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0668" y="548680"/>
            <a:ext cx="714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i="1" dirty="0" smtClean="0"/>
              <a:t>(3) </a:t>
            </a:r>
            <a:r>
              <a:rPr lang="ko-KR" altLang="en-US" sz="2200" b="1" i="1" dirty="0" smtClean="0"/>
              <a:t>지각평형 반발 </a:t>
            </a:r>
            <a:r>
              <a:rPr lang="en-US" altLang="ko-KR" sz="2200" b="1" i="1" dirty="0" smtClean="0"/>
              <a:t>(</a:t>
            </a:r>
            <a:r>
              <a:rPr lang="en-US" altLang="ko-KR" sz="2200" b="1" i="1" dirty="0">
                <a:hlinkClick r:id="rId2"/>
              </a:rPr>
              <a:t>isostatic rebound</a:t>
            </a:r>
            <a:r>
              <a:rPr lang="en-US" altLang="ko-KR" sz="2200" b="1" i="1" dirty="0"/>
              <a:t>)</a:t>
            </a:r>
            <a:r>
              <a:rPr lang="ko-KR" altLang="en-US" sz="2200" b="1" i="1" dirty="0"/>
              <a:t>에 의해 지각의 </a:t>
            </a:r>
            <a:endParaRPr lang="en-US" altLang="ko-KR" sz="2200" b="1" i="1" dirty="0" smtClean="0"/>
          </a:p>
          <a:p>
            <a:r>
              <a:rPr lang="en-US" altLang="ko-KR" sz="2200" b="1" i="1" dirty="0"/>
              <a:t> </a:t>
            </a:r>
            <a:r>
              <a:rPr lang="en-US" altLang="ko-KR" sz="2200" b="1" i="1" dirty="0" smtClean="0"/>
              <a:t>   </a:t>
            </a:r>
            <a:r>
              <a:rPr lang="ko-KR" altLang="en-US" sz="2200" b="1" i="1" dirty="0" smtClean="0"/>
              <a:t>융기가 </a:t>
            </a:r>
            <a:r>
              <a:rPr lang="ko-KR" altLang="en-US" sz="2200" b="1" i="1" dirty="0"/>
              <a:t>발생하는 시기</a:t>
            </a:r>
            <a:r>
              <a:rPr lang="en-US" altLang="ko-KR" sz="22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85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6" y="476672"/>
            <a:ext cx="871346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9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21"/>
          <a:stretch/>
        </p:blipFill>
        <p:spPr bwMode="auto">
          <a:xfrm>
            <a:off x="323528" y="764704"/>
            <a:ext cx="8352928" cy="46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2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지각의 형성</a:t>
            </a:r>
            <a:endParaRPr lang="ko-KR" altLang="en-US" sz="28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/>
          <a:stretch/>
        </p:blipFill>
        <p:spPr bwMode="auto">
          <a:xfrm>
            <a:off x="304048" y="1124744"/>
            <a:ext cx="850522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8"/>
          <a:stretch/>
        </p:blipFill>
        <p:spPr bwMode="auto">
          <a:xfrm>
            <a:off x="539552" y="260648"/>
            <a:ext cx="7413625" cy="342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1118761" y="3857416"/>
            <a:ext cx="6255206" cy="2595920"/>
            <a:chOff x="1115616" y="4077072"/>
            <a:chExt cx="3399953" cy="14412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077072"/>
              <a:ext cx="1760537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108575"/>
              <a:ext cx="1455737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30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867441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3" y="1133474"/>
            <a:ext cx="8682439" cy="481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1512</Words>
  <Application>Microsoft Office PowerPoint</Application>
  <PresentationFormat>화면 슬라이드 쇼(4:3)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2016년 KESO 심화과정</vt:lpstr>
      <vt:lpstr>강의 내용과 순서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2015년 KESO 심화과정</dc:title>
  <dc:creator>user</dc:creator>
  <cp:lastModifiedBy>Registered User</cp:lastModifiedBy>
  <cp:revision>53</cp:revision>
  <dcterms:created xsi:type="dcterms:W3CDTF">2015-08-14T07:43:07Z</dcterms:created>
  <dcterms:modified xsi:type="dcterms:W3CDTF">2016-09-19T06:27:46Z</dcterms:modified>
</cp:coreProperties>
</file>